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70" r:id="rId3"/>
    <p:sldId id="271" r:id="rId4"/>
    <p:sldId id="272" r:id="rId5"/>
    <p:sldId id="265" r:id="rId6"/>
    <p:sldId id="256" r:id="rId7"/>
    <p:sldId id="257" r:id="rId8"/>
    <p:sldId id="258" r:id="rId9"/>
    <p:sldId id="259" r:id="rId10"/>
    <p:sldId id="260" r:id="rId11"/>
    <p:sldId id="276" r:id="rId12"/>
    <p:sldId id="261" r:id="rId13"/>
    <p:sldId id="262" r:id="rId14"/>
    <p:sldId id="263" r:id="rId15"/>
    <p:sldId id="273" r:id="rId16"/>
    <p:sldId id="277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22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F9C7B-41AD-B04B-8849-4C60D3C92188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C3EE3-C54F-644E-898B-8E2F12D64F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00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5097-E62A-B541-BECA-BFB14F77E48D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77DD1-B3F2-FD4C-8EE5-CD9F57CEE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2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77DD1-B3F2-FD4C-8EE5-CD9F57CEE1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1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1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16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6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8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57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8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4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22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2B8E2B2-764A-1643-9893-D15D15138716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FD92FB1-8646-C24B-8686-86C3AB576F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youtube.com/watch?v=BXZ8M2qHi0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mical-reactions-in-five-beak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598170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Chapter 13.1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 rot="1583895">
            <a:off x="531161" y="2260792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New Substances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433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ocolate-chip-cooki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2" b="15472"/>
          <a:stretch>
            <a:fillRect/>
          </a:stretch>
        </p:blipFill>
        <p:spPr bwMode="auto">
          <a:xfrm>
            <a:off x="457200" y="1408177"/>
            <a:ext cx="8229600" cy="357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3165" y="4987931"/>
            <a:ext cx="8735140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charset="0"/>
              </a:rPr>
              <a:t>After I put the batter in the oven, the energy changes the make-up of the matter, I can not get batter back!</a:t>
            </a:r>
          </a:p>
        </p:txBody>
      </p:sp>
    </p:spTree>
    <p:extLst>
      <p:ext uri="{BB962C8B-B14F-4D97-AF65-F5344CB8AC3E}">
        <p14:creationId xmlns:p14="http://schemas.microsoft.com/office/powerpoint/2010/main" val="472595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Calibri" charset="0"/>
              </a:rPr>
              <a:t>Releasing</a:t>
            </a:r>
            <a:r>
              <a:rPr lang="en-US" sz="5400" dirty="0">
                <a:solidFill>
                  <a:srgbClr val="3F5B03"/>
                </a:solidFill>
                <a:latin typeface="Calibri" charset="0"/>
              </a:rPr>
              <a:t> </a:t>
            </a:r>
            <a:r>
              <a:rPr lang="en-US" sz="5400" dirty="0">
                <a:solidFill>
                  <a:srgbClr val="FFFFFF"/>
                </a:solidFill>
                <a:latin typeface="Calibri" charset="0"/>
              </a:rPr>
              <a:t>energy</a:t>
            </a:r>
          </a:p>
        </p:txBody>
      </p:sp>
      <p:pic>
        <p:nvPicPr>
          <p:cNvPr id="46083" name="Content Placeholder 3" descr="FIREWORKS_2_L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55448"/>
            <a:ext cx="3733800" cy="5742115"/>
          </a:xfrm>
        </p:spPr>
      </p:pic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04800" y="2851150"/>
            <a:ext cx="2743200" cy="30464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9600"/>
          </a:p>
          <a:p>
            <a:pPr eaLnBrk="1" hangingPunct="1"/>
            <a:endParaRPr lang="en-US" sz="9600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0"/>
            <a:ext cx="51054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Calibri" charset="0"/>
              </a:rPr>
              <a:t>Before: nothing in the sky (this was difficult to </a:t>
            </a:r>
            <a:r>
              <a:rPr lang="en-US" sz="3600" dirty="0" smtClean="0">
                <a:solidFill>
                  <a:srgbClr val="FFFFFF"/>
                </a:solidFill>
                <a:latin typeface="Calibri" charset="0"/>
              </a:rPr>
              <a:t>make</a:t>
            </a:r>
            <a:r>
              <a:rPr lang="en-US" sz="3600" dirty="0">
                <a:solidFill>
                  <a:srgbClr val="FFFFFF"/>
                </a:solidFill>
                <a:latin typeface="Calibri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3271" y="5020399"/>
            <a:ext cx="4724400" cy="17543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Calibri" charset="0"/>
              </a:rPr>
              <a:t>And after- fireworks!!!! Release energy as heat and light</a:t>
            </a:r>
          </a:p>
        </p:txBody>
      </p:sp>
    </p:spTree>
    <p:extLst>
      <p:ext uri="{BB962C8B-B14F-4D97-AF65-F5344CB8AC3E}">
        <p14:creationId xmlns:p14="http://schemas.microsoft.com/office/powerpoint/2010/main" val="3285819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charset="0"/>
              </a:rPr>
              <a:t>More signs of a 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416070"/>
            <a:ext cx="8572500" cy="685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sz="3600" dirty="0">
                <a:solidFill>
                  <a:srgbClr val="02080F"/>
                </a:solidFill>
                <a:latin typeface="Calibri" charset="0"/>
              </a:rPr>
              <a:t>Change in smell or odor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7108" name="Picture 3" descr="rotten-mil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829" y="1416070"/>
            <a:ext cx="4306171" cy="329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untitled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1870"/>
            <a:ext cx="4837829" cy="429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780782"/>
            <a:ext cx="793922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FF"/>
                </a:solidFill>
                <a:latin typeface="Calibri" charset="0"/>
              </a:rPr>
              <a:t>Yummy milk- fresh from the cow (or super market)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37829" y="4713982"/>
            <a:ext cx="4306171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FFFF"/>
                </a:solidFill>
                <a:latin typeface="Calibri" charset="0"/>
              </a:rPr>
              <a:t>Rotten milk- I hope you never smell this!</a:t>
            </a:r>
          </a:p>
        </p:txBody>
      </p:sp>
    </p:spTree>
    <p:extLst>
      <p:ext uri="{BB962C8B-B14F-4D97-AF65-F5344CB8AC3E}">
        <p14:creationId xmlns:p14="http://schemas.microsoft.com/office/powerpoint/2010/main" val="103603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AA5816"/>
                </a:solidFill>
                <a:latin typeface="Calibri" charset="0"/>
              </a:rPr>
              <a:t>Last sign of a 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599"/>
            <a:ext cx="4800600" cy="356023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Making a gas or a solid without the use of energy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</a:rPr>
              <a:t>Precipitate:  </a:t>
            </a:r>
            <a:r>
              <a:rPr lang="en-US" sz="3600" b="1" dirty="0" smtClean="0"/>
              <a:t>formation of a solid</a:t>
            </a:r>
          </a:p>
        </p:txBody>
      </p:sp>
      <p:pic>
        <p:nvPicPr>
          <p:cNvPr id="48132" name="Picture 3" descr="Ca4pp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08176"/>
            <a:ext cx="4495800" cy="544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549676"/>
            <a:ext cx="46482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dirty="0" err="1">
                <a:solidFill>
                  <a:srgbClr val="FFFFFF"/>
                </a:solidFill>
                <a:latin typeface="Calibri" charset="0"/>
              </a:rPr>
              <a:t>Ammonium</a:t>
            </a:r>
            <a:r>
              <a:rPr lang="pt-B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Calibri" charset="0"/>
              </a:rPr>
              <a:t>carbonate</a:t>
            </a:r>
            <a:r>
              <a:rPr lang="pt-B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Calibri" charset="0"/>
              </a:rPr>
              <a:t>precipitates</a:t>
            </a:r>
            <a:r>
              <a:rPr lang="pt-BR" sz="3600" dirty="0">
                <a:solidFill>
                  <a:srgbClr val="FFFFFF"/>
                </a:solidFill>
                <a:latin typeface="Calibri" charset="0"/>
              </a:rPr>
              <a:t> </a:t>
            </a:r>
            <a:r>
              <a:rPr lang="pt-BR" sz="3600" dirty="0" err="1">
                <a:solidFill>
                  <a:srgbClr val="FFFFFF"/>
                </a:solidFill>
                <a:latin typeface="Calibri" charset="0"/>
              </a:rPr>
              <a:t>white</a:t>
            </a:r>
            <a:r>
              <a:rPr lang="pt-BR" sz="3600" dirty="0">
                <a:solidFill>
                  <a:srgbClr val="FFFFFF"/>
                </a:solidFill>
                <a:latin typeface="Calibri" charset="0"/>
              </a:rPr>
              <a:t> SrCO</a:t>
            </a:r>
            <a:r>
              <a:rPr lang="pt-BR" sz="3600" baseline="-25000" dirty="0">
                <a:solidFill>
                  <a:srgbClr val="FFFFFF"/>
                </a:solidFill>
                <a:latin typeface="Calibri" charset="0"/>
              </a:rPr>
              <a:t>3</a:t>
            </a:r>
            <a:r>
              <a:rPr lang="pt-BR" sz="3600" dirty="0">
                <a:solidFill>
                  <a:srgbClr val="FFFFFF"/>
                </a:solidFill>
                <a:latin typeface="Calibri" charset="0"/>
              </a:rPr>
              <a:t>. </a:t>
            </a:r>
            <a:r>
              <a:rPr lang="pt-BR" sz="3600" i="1" dirty="0">
                <a:solidFill>
                  <a:srgbClr val="FFFFFF"/>
                </a:solidFill>
                <a:latin typeface="Calibri" charset="0"/>
              </a:rPr>
              <a:t>Sr</a:t>
            </a:r>
            <a:r>
              <a:rPr lang="pt-BR" sz="3600" i="1" baseline="30000" dirty="0">
                <a:solidFill>
                  <a:srgbClr val="FFFFFF"/>
                </a:solidFill>
                <a:latin typeface="Calibri" charset="0"/>
              </a:rPr>
              <a:t>2+</a:t>
            </a:r>
            <a:r>
              <a:rPr lang="pt-BR" sz="3600" i="1" dirty="0">
                <a:solidFill>
                  <a:srgbClr val="FFFFFF"/>
                </a:solidFill>
                <a:latin typeface="Calibri" charset="0"/>
              </a:rPr>
              <a:t>(</a:t>
            </a:r>
            <a:r>
              <a:rPr lang="pt-BR" sz="3600" i="1" dirty="0" err="1">
                <a:solidFill>
                  <a:srgbClr val="FFFFFF"/>
                </a:solidFill>
                <a:latin typeface="Calibri" charset="0"/>
              </a:rPr>
              <a:t>aq</a:t>
            </a:r>
            <a:r>
              <a:rPr lang="pt-BR" sz="3600" i="1" dirty="0">
                <a:solidFill>
                  <a:srgbClr val="FFFFFF"/>
                </a:solidFill>
                <a:latin typeface="Calibri" charset="0"/>
              </a:rPr>
              <a:t>) + CO</a:t>
            </a:r>
            <a:r>
              <a:rPr lang="pt-BR" sz="3600" i="1" baseline="-25000" dirty="0">
                <a:solidFill>
                  <a:srgbClr val="FFFFFF"/>
                </a:solidFill>
                <a:latin typeface="Calibri" charset="0"/>
              </a:rPr>
              <a:t>3</a:t>
            </a:r>
            <a:r>
              <a:rPr lang="pt-BR" sz="3600" i="1" baseline="30000" dirty="0">
                <a:solidFill>
                  <a:srgbClr val="FFFFFF"/>
                </a:solidFill>
                <a:latin typeface="Calibri" charset="0"/>
              </a:rPr>
              <a:t>2-</a:t>
            </a:r>
            <a:r>
              <a:rPr lang="pt-BR" sz="3600" i="1" dirty="0">
                <a:solidFill>
                  <a:srgbClr val="FFFFFF"/>
                </a:solidFill>
                <a:latin typeface="Calibri" charset="0"/>
              </a:rPr>
              <a:t>(</a:t>
            </a:r>
            <a:r>
              <a:rPr lang="pt-BR" sz="3600" i="1" dirty="0" err="1">
                <a:solidFill>
                  <a:srgbClr val="FFFFFF"/>
                </a:solidFill>
                <a:latin typeface="Calibri" charset="0"/>
              </a:rPr>
              <a:t>aq</a:t>
            </a:r>
            <a:r>
              <a:rPr lang="pt-BR" sz="3600" i="1" dirty="0">
                <a:solidFill>
                  <a:srgbClr val="FFFFFF"/>
                </a:solidFill>
                <a:latin typeface="Calibri" charset="0"/>
              </a:rPr>
              <a:t>) &lt;==&gt; SrCO</a:t>
            </a:r>
            <a:r>
              <a:rPr lang="pt-BR" sz="3600" i="1" baseline="-25000" dirty="0">
                <a:solidFill>
                  <a:srgbClr val="FFFFFF"/>
                </a:solidFill>
                <a:latin typeface="Calibri" charset="0"/>
              </a:rPr>
              <a:t>3</a:t>
            </a:r>
            <a:r>
              <a:rPr lang="pt-BR" sz="3600" i="1" dirty="0">
                <a:solidFill>
                  <a:srgbClr val="FFFFFF"/>
                </a:solidFill>
                <a:latin typeface="Calibri" charset="0"/>
              </a:rPr>
              <a:t>(</a:t>
            </a:r>
            <a:r>
              <a:rPr lang="pt-BR" sz="3600" i="1" dirty="0" err="1">
                <a:solidFill>
                  <a:srgbClr val="FFFFFF"/>
                </a:solidFill>
                <a:latin typeface="Calibri" charset="0"/>
              </a:rPr>
              <a:t>s</a:t>
            </a:r>
            <a:r>
              <a:rPr lang="pt-BR" sz="3600" i="1" dirty="0">
                <a:solidFill>
                  <a:srgbClr val="FFFFFF"/>
                </a:solidFill>
                <a:latin typeface="Calibri" charset="0"/>
              </a:rPr>
              <a:t>)</a:t>
            </a:r>
            <a:endParaRPr lang="en-US" sz="3600" i="1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8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15144"/>
          </a:xfrm>
        </p:spPr>
        <p:txBody>
          <a:bodyPr>
            <a:normAutofit/>
          </a:bodyPr>
          <a:lstStyle/>
          <a:p>
            <a:r>
              <a:rPr lang="en-US" sz="5400" dirty="0" smtClean="0"/>
              <a:t>Bonds: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7" y="1370591"/>
            <a:ext cx="8991600" cy="5030209"/>
          </a:xfrm>
        </p:spPr>
        <p:txBody>
          <a:bodyPr>
            <a:normAutofit/>
          </a:bodyPr>
          <a:lstStyle/>
          <a:p>
            <a:r>
              <a:rPr lang="en-US" b="1" dirty="0"/>
              <a:t>C</a:t>
            </a:r>
            <a:r>
              <a:rPr lang="en-US" b="1" dirty="0" smtClean="0"/>
              <a:t>hemical </a:t>
            </a:r>
            <a:r>
              <a:rPr lang="en-US" b="1" dirty="0"/>
              <a:t>bonds in the starting substances must break. </a:t>
            </a:r>
            <a:endParaRPr lang="en-US" b="1" dirty="0" smtClean="0"/>
          </a:p>
          <a:p>
            <a:pPr lvl="1"/>
            <a:r>
              <a:rPr lang="en-US" sz="3200" dirty="0" smtClean="0"/>
              <a:t>Molecules </a:t>
            </a:r>
            <a:r>
              <a:rPr lang="en-US" sz="3200" dirty="0"/>
              <a:t>are always </a:t>
            </a:r>
            <a:r>
              <a:rPr lang="en-US" sz="3200" dirty="0" smtClean="0"/>
              <a:t>moving, and if there is enough </a:t>
            </a:r>
            <a:r>
              <a:rPr lang="en-US" sz="3200" dirty="0"/>
              <a:t>energy, the chemical bonds in the molecules </a:t>
            </a:r>
            <a:r>
              <a:rPr lang="en-US" sz="3200" b="1" dirty="0"/>
              <a:t>break</a:t>
            </a:r>
            <a:r>
              <a:rPr lang="en-US" sz="3200" dirty="0" smtClean="0"/>
              <a:t>.</a:t>
            </a:r>
          </a:p>
          <a:p>
            <a:pPr lvl="1"/>
            <a:endParaRPr lang="en-US" sz="3200" dirty="0" smtClean="0"/>
          </a:p>
        </p:txBody>
      </p:sp>
      <p:pic>
        <p:nvPicPr>
          <p:cNvPr id="4" name="Picture 3" descr="hst_tn_rea_004_b_p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4031155"/>
            <a:ext cx="9110133" cy="28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76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new substances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51995"/>
            <a:ext cx="8229600" cy="4848806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600" dirty="0"/>
              <a:t>The atoms then rearrange, and </a:t>
            </a:r>
            <a:r>
              <a:rPr lang="en-US" sz="3600" b="1" dirty="0"/>
              <a:t>new</a:t>
            </a:r>
            <a:r>
              <a:rPr lang="en-US" sz="3600" dirty="0"/>
              <a:t> bonds form to make the new substances. </a:t>
            </a:r>
            <a:endParaRPr lang="en-US" sz="3600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600" dirty="0" smtClean="0"/>
              <a:t>The substances formed in the following reaction are very different from the starting substances</a:t>
            </a:r>
            <a:endParaRPr lang="en-US" sz="3600" dirty="0"/>
          </a:p>
          <a:p>
            <a:r>
              <a:rPr lang="en-US" dirty="0" smtClean="0">
                <a:hlinkClick r:id="rId2"/>
              </a:rPr>
              <a:t>https://www.youtube.com/watch?v=BXZ8M2qHi0g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45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What you learned: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34" y="1408176"/>
            <a:ext cx="8728249" cy="5243227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 </a:t>
            </a:r>
            <a:r>
              <a:rPr lang="en-US" sz="3600" dirty="0"/>
              <a:t>chemical reaction is a process by which substances change to produce new substances with new chemical and physical properties.	</a:t>
            </a:r>
          </a:p>
          <a:p>
            <a:r>
              <a:rPr lang="en-US" sz="3600" dirty="0" smtClean="0"/>
              <a:t>Signs </a:t>
            </a:r>
            <a:r>
              <a:rPr lang="en-US" sz="3600" dirty="0"/>
              <a:t>that indicate a chemical reaction has taken place are a color change, formation of a gas or a solid, and release of energy.	</a:t>
            </a:r>
          </a:p>
          <a:p>
            <a:r>
              <a:rPr lang="en-US" sz="3600" dirty="0" smtClean="0"/>
              <a:t>During </a:t>
            </a:r>
            <a:r>
              <a:rPr lang="en-US" sz="3600" dirty="0"/>
              <a:t>a reaction, bonds are broken, atoms are rearranged, and new bonds are formed.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10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N2GmvI4-12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9262"/>
            <a:ext cx="9144000" cy="2258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3701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Key concepts: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44" y="923701"/>
            <a:ext cx="8754382" cy="367556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Describe how chemical reactions produce new substances that have different chemical and physical properties</a:t>
            </a:r>
          </a:p>
          <a:p>
            <a:r>
              <a:rPr lang="en-US" dirty="0" smtClean="0"/>
              <a:t>Identify four signs that indicate that a chemical reaction might be occurring</a:t>
            </a:r>
            <a:r>
              <a:rPr lang="en-US" dirty="0"/>
              <a:t>	</a:t>
            </a:r>
          </a:p>
          <a:p>
            <a:r>
              <a:rPr lang="en-US" dirty="0" smtClean="0"/>
              <a:t>Explain what happens to chemical bonds during a chemical reaction.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744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Key Vocabulary: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Chemical reaction</a:t>
            </a:r>
          </a:p>
          <a:p>
            <a:r>
              <a:rPr lang="en-US" b="1" dirty="0" smtClean="0"/>
              <a:t>Precipitate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58774">
            <a:off x="4112121" y="2453815"/>
            <a:ext cx="4381500" cy="2809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544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alibri" charset="0"/>
              </a:rPr>
              <a:t>New Properties:</a:t>
            </a:r>
            <a:endParaRPr lang="en-US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8585" y="1577990"/>
            <a:ext cx="5377208" cy="407968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alibri" charset="0"/>
              </a:rPr>
              <a:t>Chemical change = NEW substance = NEW properties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Think about what happens to sugar when you cook it…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Chemical Reaction = Chemical change</a:t>
            </a:r>
          </a:p>
        </p:txBody>
      </p:sp>
      <p:pic>
        <p:nvPicPr>
          <p:cNvPr id="2" name="Picture 1" descr="hst_tn_rea_004_a_p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870" y="1408176"/>
            <a:ext cx="3872131" cy="54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3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st_tn_rea_003_a_p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9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63" y="152400"/>
            <a:ext cx="8589837" cy="117542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Chemical Change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73163" y="1481771"/>
            <a:ext cx="8812103" cy="173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600" dirty="0" smtClean="0"/>
              <a:t>A chemical reaction is a process in which one or more substances </a:t>
            </a:r>
            <a:r>
              <a:rPr lang="en-US" sz="3600" b="1" dirty="0" smtClean="0">
                <a:solidFill>
                  <a:srgbClr val="FF0000"/>
                </a:solidFill>
              </a:rPr>
              <a:t>change</a:t>
            </a:r>
            <a:r>
              <a:rPr lang="en-US" sz="3600" dirty="0" smtClean="0"/>
              <a:t> to make one or more </a:t>
            </a:r>
            <a:r>
              <a:rPr lang="en-US" sz="3600" b="1" dirty="0" smtClean="0">
                <a:solidFill>
                  <a:srgbClr val="FF0000"/>
                </a:solidFill>
              </a:rPr>
              <a:t>new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substances.</a:t>
            </a:r>
            <a:endParaRPr lang="en-US" sz="3600" dirty="0"/>
          </a:p>
        </p:txBody>
      </p:sp>
      <p:pic>
        <p:nvPicPr>
          <p:cNvPr id="41988" name="Picture 10" descr="firework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1273"/>
            <a:ext cx="9144000" cy="383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626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Chemical Change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1591733"/>
            <a:ext cx="450426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/>
              <a:t>Signs that a chemical change may have taken place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Color change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Absorption or release of energy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Odor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/>
              <a:t>Formation of gases </a:t>
            </a:r>
            <a:endParaRPr lang="en-US" sz="2800" dirty="0" smtClean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/>
              <a:t>or </a:t>
            </a:r>
            <a:r>
              <a:rPr lang="en-US" sz="2800" dirty="0"/>
              <a:t>solids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 smtClean="0"/>
              <a:t>Can’t </a:t>
            </a:r>
            <a:r>
              <a:rPr lang="en-US" sz="2800" dirty="0"/>
              <a:t>be reversed</a:t>
            </a:r>
          </a:p>
        </p:txBody>
      </p:sp>
      <p:pic>
        <p:nvPicPr>
          <p:cNvPr id="2" name="Picture 1" descr="hst_tn_rea_003_a_p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344" y="2032000"/>
            <a:ext cx="5163656" cy="44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1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15D77"/>
                </a:solidFill>
                <a:latin typeface="Calibri" charset="0"/>
              </a:rPr>
              <a:t>Signs of chemical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23" y="1066800"/>
            <a:ext cx="8844027" cy="1905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The best sign of a chemical change is that at the end-you have a new substance!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39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Other common signs: </a:t>
            </a:r>
          </a:p>
        </p:txBody>
      </p:sp>
      <p:pic>
        <p:nvPicPr>
          <p:cNvPr id="44036" name="Picture 3" descr="3lea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04" y="2881313"/>
            <a:ext cx="5045796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blue white emo hai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1"/>
          <a:stretch>
            <a:fillRect/>
          </a:stretch>
        </p:blipFill>
        <p:spPr bwMode="auto">
          <a:xfrm>
            <a:off x="-1" y="3770531"/>
            <a:ext cx="4098205" cy="30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496" y="3124200"/>
            <a:ext cx="3124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/>
            <a:r>
              <a:rPr lang="en-US" sz="3600" dirty="0">
                <a:solidFill>
                  <a:srgbClr val="FFFFFF"/>
                </a:solidFill>
                <a:latin typeface="Calibri" charset="0"/>
                <a:cs typeface="ＭＳ Ｐゴシック" charset="0"/>
              </a:rPr>
              <a:t>Color change</a:t>
            </a:r>
          </a:p>
        </p:txBody>
      </p:sp>
    </p:spTree>
    <p:extLst>
      <p:ext uri="{BB962C8B-B14F-4D97-AF65-F5344CB8AC3E}">
        <p14:creationId xmlns:p14="http://schemas.microsoft.com/office/powerpoint/2010/main" val="239982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charset="0"/>
              </a:rPr>
              <a:t>More signs of a chemical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66" y="1066800"/>
            <a:ext cx="8600458" cy="2358592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endParaRPr lang="en-US" b="1" dirty="0" smtClean="0">
              <a:solidFill>
                <a:srgbClr val="12252C"/>
              </a:solidFill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en-US" sz="5100" b="1" dirty="0" smtClean="0">
                <a:solidFill>
                  <a:srgbClr val="12252C"/>
                </a:solidFill>
                <a:latin typeface="Calibri" charset="0"/>
              </a:rPr>
              <a:t>Takes </a:t>
            </a:r>
            <a:r>
              <a:rPr lang="en-US" sz="5100" b="1" dirty="0">
                <a:solidFill>
                  <a:srgbClr val="12252C"/>
                </a:solidFill>
                <a:latin typeface="Calibri" charset="0"/>
              </a:rPr>
              <a:t>energy </a:t>
            </a:r>
            <a:r>
              <a:rPr lang="en-US" sz="5100" dirty="0">
                <a:solidFill>
                  <a:srgbClr val="12252C"/>
                </a:solidFill>
                <a:latin typeface="Calibri" charset="0"/>
              </a:rPr>
              <a:t>or releases energy (cooking, burning, produced light, electricity, fireworks)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5061" name="Picture 5" descr="cookie_batte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392"/>
            <a:ext cx="4013200" cy="343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13200" y="3872520"/>
            <a:ext cx="4856624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FFFF"/>
                </a:solidFill>
                <a:latin typeface="Calibri" charset="0"/>
              </a:rPr>
              <a:t>Before- mixing all of the ingredients, I could get all of the pieces back, so stirring together is a physical change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5093896" y="3513726"/>
            <a:ext cx="435771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9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429</Words>
  <Application>Microsoft Macintosh PowerPoint</Application>
  <PresentationFormat>On-screen Show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Module</vt:lpstr>
      <vt:lpstr>New Substances</vt:lpstr>
      <vt:lpstr>Key concepts:</vt:lpstr>
      <vt:lpstr>Key Vocabulary:</vt:lpstr>
      <vt:lpstr>New Properties:</vt:lpstr>
      <vt:lpstr>PowerPoint Presentation</vt:lpstr>
      <vt:lpstr>Chemical Change</vt:lpstr>
      <vt:lpstr>Chemical Change</vt:lpstr>
      <vt:lpstr>Signs of chemical changes</vt:lpstr>
      <vt:lpstr>More signs of a chemical change</vt:lpstr>
      <vt:lpstr>PowerPoint Presentation</vt:lpstr>
      <vt:lpstr>Releasing energy</vt:lpstr>
      <vt:lpstr>More signs of a Chemical Change</vt:lpstr>
      <vt:lpstr>Last sign of a chemical change</vt:lpstr>
      <vt:lpstr>Bonds:</vt:lpstr>
      <vt:lpstr>Making new substances</vt:lpstr>
      <vt:lpstr>What you learned: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Substances</dc:title>
  <dc:creator>Staff</dc:creator>
  <cp:lastModifiedBy>linda george</cp:lastModifiedBy>
  <cp:revision>15</cp:revision>
  <cp:lastPrinted>2016-12-05T19:32:12Z</cp:lastPrinted>
  <dcterms:created xsi:type="dcterms:W3CDTF">2012-12-06T13:33:16Z</dcterms:created>
  <dcterms:modified xsi:type="dcterms:W3CDTF">2016-12-05T19:43:22Z</dcterms:modified>
</cp:coreProperties>
</file>